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48" r:id="rId2"/>
  </p:sldMasterIdLst>
  <p:notesMasterIdLst>
    <p:notesMasterId r:id="rId19"/>
  </p:notesMasterIdLst>
  <p:sldIdLst>
    <p:sldId id="257" r:id="rId3"/>
    <p:sldId id="346" r:id="rId4"/>
    <p:sldId id="340" r:id="rId5"/>
    <p:sldId id="352" r:id="rId6"/>
    <p:sldId id="351" r:id="rId7"/>
    <p:sldId id="341" r:id="rId8"/>
    <p:sldId id="342" r:id="rId9"/>
    <p:sldId id="344" r:id="rId10"/>
    <p:sldId id="343" r:id="rId11"/>
    <p:sldId id="345" r:id="rId12"/>
    <p:sldId id="348" r:id="rId13"/>
    <p:sldId id="339" r:id="rId14"/>
    <p:sldId id="349" r:id="rId15"/>
    <p:sldId id="350" r:id="rId16"/>
    <p:sldId id="263" r:id="rId17"/>
    <p:sldId id="34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1E75"/>
    <a:srgbClr val="4BACC6"/>
    <a:srgbClr val="9BB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6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B0BE1-A4A3-40C7-8CE3-7C26359D24C9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CE8C5C-5464-4D1B-84FA-5987E2808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24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1</a:t>
            </a:fld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538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683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5" name="Google Shape;22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330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34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685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827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661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282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397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063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67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6" descr="A picture containing object, indoor, microscope, tab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53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0165" y="165100"/>
            <a:ext cx="5981836" cy="65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6"/>
          <p:cNvSpPr txBox="1">
            <a:spLocks noGrp="1"/>
          </p:cNvSpPr>
          <p:nvPr>
            <p:ph type="ctrTitle"/>
          </p:nvPr>
        </p:nvSpPr>
        <p:spPr>
          <a:xfrm>
            <a:off x="6955533" y="1530141"/>
            <a:ext cx="4499868" cy="212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16" name="Google Shape;16;p6"/>
          <p:cNvSpPr txBox="1">
            <a:spLocks noGrp="1"/>
          </p:cNvSpPr>
          <p:nvPr>
            <p:ph type="body" idx="1"/>
          </p:nvPr>
        </p:nvSpPr>
        <p:spPr>
          <a:xfrm>
            <a:off x="6955533" y="6001898"/>
            <a:ext cx="1751689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22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2"/>
          </p:nvPr>
        </p:nvSpPr>
        <p:spPr>
          <a:xfrm>
            <a:off x="6955533" y="4548291"/>
            <a:ext cx="403244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body" idx="3"/>
          </p:nvPr>
        </p:nvSpPr>
        <p:spPr>
          <a:xfrm>
            <a:off x="6955533" y="3892675"/>
            <a:ext cx="403244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body" idx="4"/>
          </p:nvPr>
        </p:nvSpPr>
        <p:spPr>
          <a:xfrm>
            <a:off x="6955533" y="5233523"/>
            <a:ext cx="4032448" cy="56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0" name="Google Shape;20;p6" descr="A picture containing object, draw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07861" y="856831"/>
            <a:ext cx="960284" cy="3143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10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4D975-D1D7-8A8D-F6B5-71C15C321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BD854-E490-FF1C-FF37-75EC026E1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80F43-512F-7B4C-9A4D-5BA92EC9E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56D4D-F925-4888-FA36-BC90F885C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A87B2-7F3C-FC56-E2F7-ED04BF4D8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89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8683D-CCC2-88CE-AA96-DFC69F7EA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DF1516-C9B1-B065-4C44-511BC6D34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7CB84-023F-3530-6254-3B81DDDAC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0604E-6567-9534-20EA-CB41565B8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FF97A-2C88-A79A-CC38-CC73D5039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463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D5071-2C5F-B379-6E1D-D19F0F5A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0E577-4900-C32C-7F7B-307B5CAE2B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93B7F5-3ABF-5B4C-F72D-49C84EE46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582E7F-53D2-FD1D-34FA-94FE27D7B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53E120-3011-9C68-6AE2-A56961955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36DA83-54DF-4074-0644-6B326555D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716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B7495-3D68-6B04-88BC-DC03D0944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12AF0-5EA8-E80F-0B64-65AB00B5E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3FC54B-F105-26DE-110B-26E6E122C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B065C-2714-65B3-0107-4B0E7D56AA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6D3CE2-2765-C30D-2944-D5BAC97C7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5AFE2A-576F-9B3B-F5C7-943426C45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7C97A2-D1F5-318C-2920-9821B3B92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2A3A5C-76A0-D788-E0C1-921D519D5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06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8D297-47FE-873C-8A1C-0C1BA4C9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D5698C-1E82-558B-8B4E-8FD1375DD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397DEB-4971-91C7-E95B-B1A62B48F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7631C2-FFBB-E50E-0D5C-390BF445E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940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886D7E-3651-4329-08D6-726AF1725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90D334-D5B8-275A-C74D-F86B90CCB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A29C8A-5B6B-BB0D-0D0F-32AA8553B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71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55066-41BA-07F6-695F-B76BF0589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3BA2F-6770-320E-9F4A-A7E3992E1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F01D95-C0FC-2F6C-1358-A50706453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CFC01-AB36-BC6E-DE3F-2B446B938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5CBFB-91E2-368C-F6C6-C28EC75A8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359162-D637-EFDA-A73E-E1432BAE8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32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6B7BF-095B-751E-20BB-64A68245C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14EB6F-E66B-5D76-BFB1-B5BAF6C3C6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863A1-09E2-6802-5111-7FA164A66C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C8ABA5-4DDD-AA79-6C39-D0E8D51D9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67B6F-6D2E-7E48-A75D-BDFAAC830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8E0B8-F59A-39B2-34A5-BE80B1D73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133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F6CB9-6185-0949-E9BE-81FC3B928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C16D76-BD46-5A9E-5BDA-4CB514A2F4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5DF79-55EA-DB20-19E7-3B0F15AF0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03406-3248-E2AC-4D0E-64EBB234F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0C046-522B-0BB3-C173-0B5B61485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7245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95DFAE-FB93-3B46-40C7-5115CDBA5B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480ECC-A336-394D-33BE-EE2AB8DA4B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178A0-6EFE-4251-A87C-3A8B93B1A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A7BCF-259F-4F89-D392-42783514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C5075-2BE6-04B2-9CA8-750B923BE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96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preserve="1">
  <p:cSld name="1_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9"/>
          <p:cNvGrpSpPr/>
          <p:nvPr/>
        </p:nvGrpSpPr>
        <p:grpSpPr>
          <a:xfrm>
            <a:off x="2438401" y="2057401"/>
            <a:ext cx="7006957" cy="1995518"/>
            <a:chOff x="854653" y="1145908"/>
            <a:chExt cx="5255232" cy="1994978"/>
          </a:xfrm>
        </p:grpSpPr>
        <p:sp>
          <p:nvSpPr>
            <p:cNvPr id="24" name="Google Shape;24;p9"/>
            <p:cNvSpPr/>
            <p:nvPr/>
          </p:nvSpPr>
          <p:spPr>
            <a:xfrm>
              <a:off x="2698193" y="1145908"/>
              <a:ext cx="1320903" cy="3230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500" b="1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ขอขอบคุณคุณ</a:t>
              </a:r>
              <a:endParaRPr sz="1500" b="1" i="0" u="none" strike="noStrike" cap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5" name="Google Shape;25;p9"/>
            <p:cNvSpPr/>
            <p:nvPr/>
          </p:nvSpPr>
          <p:spPr>
            <a:xfrm>
              <a:off x="3062839" y="1596088"/>
              <a:ext cx="576986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6699"/>
                  </a:solidFill>
                  <a:latin typeface="Times"/>
                  <a:ea typeface="Times"/>
                  <a:cs typeface="Times"/>
                  <a:sym typeface="Times"/>
                </a:rPr>
                <a:t>Cпасибо</a:t>
              </a:r>
              <a:endParaRPr sz="1200" b="1" i="0" u="none" strike="noStrike" cap="none" dirty="0">
                <a:solidFill>
                  <a:srgbClr val="006699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6" name="Google Shape;26;p9"/>
            <p:cNvSpPr/>
            <p:nvPr/>
          </p:nvSpPr>
          <p:spPr>
            <a:xfrm>
              <a:off x="2274029" y="2702273"/>
              <a:ext cx="369333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FF0000"/>
                  </a:solidFill>
                  <a:latin typeface="Times"/>
                  <a:ea typeface="Times"/>
                  <a:cs typeface="Times"/>
                  <a:sym typeface="Times"/>
                </a:rPr>
                <a:t>谢谢</a:t>
              </a:r>
              <a:endParaRPr sz="1200" b="1" i="0" u="none" strike="noStrike" cap="none" dirty="0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7" name="Google Shape;27;p9"/>
            <p:cNvSpPr/>
            <p:nvPr/>
          </p:nvSpPr>
          <p:spPr>
            <a:xfrm>
              <a:off x="3819396" y="1576827"/>
              <a:ext cx="940404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D6ECEE"/>
                  </a:solidFill>
                  <a:latin typeface="Georgia"/>
                  <a:ea typeface="Georgia"/>
                  <a:cs typeface="Georgia"/>
                  <a:sym typeface="Georgia"/>
                </a:rPr>
                <a:t>Terima Kasih</a:t>
              </a:r>
              <a:endParaRPr sz="1200" b="1" i="0" u="none" strike="noStrike" cap="none" dirty="0">
                <a:solidFill>
                  <a:srgbClr val="D6ECEE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8" name="Google Shape;28;p9"/>
            <p:cNvSpPr/>
            <p:nvPr/>
          </p:nvSpPr>
          <p:spPr>
            <a:xfrm>
              <a:off x="2870866" y="2887039"/>
              <a:ext cx="600166" cy="253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050" b="1" i="0" u="none" strike="noStrike" cap="non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Salamat</a:t>
              </a:r>
              <a:endParaRPr dirty="0"/>
            </a:p>
          </p:txBody>
        </p:sp>
        <p:sp>
          <p:nvSpPr>
            <p:cNvPr id="29" name="Google Shape;29;p9"/>
            <p:cNvSpPr/>
            <p:nvPr/>
          </p:nvSpPr>
          <p:spPr>
            <a:xfrm>
              <a:off x="2796360" y="2689037"/>
              <a:ext cx="434255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B0F0"/>
                  </a:solidFill>
                  <a:latin typeface="Times"/>
                  <a:ea typeface="Times"/>
                  <a:cs typeface="Times"/>
                  <a:sym typeface="Times"/>
                </a:rPr>
                <a:t>Kiitos</a:t>
              </a:r>
              <a:endParaRPr sz="1200" b="1" i="0" u="none" strike="noStrike" cap="none" dirty="0">
                <a:solidFill>
                  <a:srgbClr val="00B0F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0" name="Google Shape;30;p9"/>
            <p:cNvSpPr/>
            <p:nvPr/>
          </p:nvSpPr>
          <p:spPr>
            <a:xfrm>
              <a:off x="854653" y="2042657"/>
              <a:ext cx="319271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Merci</a:t>
              </a:r>
              <a:endParaRPr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9"/>
            <p:cNvSpPr/>
            <p:nvPr/>
          </p:nvSpPr>
          <p:spPr>
            <a:xfrm>
              <a:off x="2772358" y="2458415"/>
              <a:ext cx="430648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7030A0"/>
                  </a:solidFill>
                  <a:latin typeface="Arial"/>
                  <a:ea typeface="Arial"/>
                  <a:cs typeface="Arial"/>
                  <a:sym typeface="Arial"/>
                </a:rPr>
                <a:t>Danke</a:t>
              </a:r>
              <a:endParaRPr sz="1200" b="1" i="0" u="none" strike="noStrike" cap="none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9"/>
            <p:cNvSpPr/>
            <p:nvPr/>
          </p:nvSpPr>
          <p:spPr>
            <a:xfrm>
              <a:off x="1344492" y="1600301"/>
              <a:ext cx="189005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6600FF"/>
                  </a:solidFill>
                  <a:latin typeface="Times"/>
                  <a:ea typeface="Times"/>
                  <a:cs typeface="Times"/>
                  <a:sym typeface="Times"/>
                </a:rPr>
                <a:t>शुक्रिया</a:t>
              </a:r>
              <a:endParaRPr sz="1200" b="1" i="0" u="none" strike="noStrike" cap="none" dirty="0">
                <a:solidFill>
                  <a:srgbClr val="6600FF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3" name="Google Shape;33;p9"/>
            <p:cNvSpPr/>
            <p:nvPr/>
          </p:nvSpPr>
          <p:spPr>
            <a:xfrm>
              <a:off x="1989264" y="1562178"/>
              <a:ext cx="650661" cy="369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 b="1" i="0" u="none" strike="noStrike" cap="none">
                  <a:solidFill>
                    <a:srgbClr val="33CC33"/>
                  </a:solidFill>
                  <a:latin typeface="Arabic Typesetting"/>
                  <a:ea typeface="Arabic Typesetting"/>
                  <a:cs typeface="Arabic Typesetting"/>
                  <a:sym typeface="Arabic Typesetting"/>
                </a:rPr>
                <a:t>Köszönöm</a:t>
              </a:r>
              <a:endParaRPr sz="1800" b="1" i="0" u="none" strike="noStrike" cap="none" dirty="0">
                <a:solidFill>
                  <a:srgbClr val="33CC33"/>
                </a:solidFill>
                <a:latin typeface="Arabic Typesetting"/>
                <a:ea typeface="Arabic Typesetting"/>
                <a:cs typeface="Arabic Typesetting"/>
                <a:sym typeface="Arabic Typesetting"/>
              </a:endParaRPr>
            </a:p>
          </p:txBody>
        </p:sp>
        <p:sp>
          <p:nvSpPr>
            <p:cNvPr id="34" name="Google Shape;34;p9"/>
            <p:cNvSpPr/>
            <p:nvPr/>
          </p:nvSpPr>
          <p:spPr>
            <a:xfrm>
              <a:off x="5489280" y="2077159"/>
              <a:ext cx="620605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66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ありがとう</a:t>
              </a:r>
              <a:endParaRPr sz="1200" b="1" i="0" u="none" strike="noStrike" cap="none" dirty="0">
                <a:solidFill>
                  <a:srgbClr val="0066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35" name="Google Shape;35;p9"/>
            <p:cNvSpPr/>
            <p:nvPr/>
          </p:nvSpPr>
          <p:spPr>
            <a:xfrm>
              <a:off x="3507022" y="2463949"/>
              <a:ext cx="703560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222268"/>
                  </a:solidFill>
                  <a:latin typeface="Batang"/>
                  <a:ea typeface="Batang"/>
                  <a:cs typeface="Batang"/>
                  <a:sym typeface="Batang"/>
                </a:rPr>
                <a:t>감사합니다</a:t>
              </a:r>
              <a:endParaRPr sz="1200" b="1" i="0" u="none" strike="noStrike" cap="none" dirty="0">
                <a:solidFill>
                  <a:srgbClr val="222268"/>
                </a:solidFill>
                <a:latin typeface="Batang"/>
                <a:ea typeface="Batang"/>
                <a:cs typeface="Batang"/>
                <a:sym typeface="Batang"/>
              </a:endParaRPr>
            </a:p>
          </p:txBody>
        </p:sp>
        <p:sp>
          <p:nvSpPr>
            <p:cNvPr id="36" name="Google Shape;36;p9"/>
            <p:cNvSpPr/>
            <p:nvPr/>
          </p:nvSpPr>
          <p:spPr>
            <a:xfrm>
              <a:off x="4698781" y="2447497"/>
              <a:ext cx="517210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339966"/>
                  </a:solidFill>
                  <a:latin typeface="Times"/>
                  <a:ea typeface="Times"/>
                  <a:cs typeface="Times"/>
                  <a:sym typeface="Times"/>
                </a:rPr>
                <a:t>நன்றி</a:t>
              </a:r>
              <a:endParaRPr sz="1200" b="1" i="0" u="none" strike="noStrike" cap="none" dirty="0">
                <a:solidFill>
                  <a:srgbClr val="339966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7" name="Google Shape;37;p9"/>
            <p:cNvSpPr/>
            <p:nvPr/>
          </p:nvSpPr>
          <p:spPr>
            <a:xfrm>
              <a:off x="1293259" y="2491229"/>
              <a:ext cx="969258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72BFC5"/>
                  </a:solidFill>
                  <a:latin typeface="Times"/>
                  <a:ea typeface="Times"/>
                  <a:cs typeface="Times"/>
                  <a:sym typeface="Times"/>
                </a:rPr>
                <a:t>তোমাকে ধন্যবাদ</a:t>
              </a:r>
              <a:endParaRPr sz="1200" b="1" i="0" u="none" strike="noStrike" cap="none" dirty="0">
                <a:solidFill>
                  <a:srgbClr val="72BFC5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8" name="Google Shape;38;p9"/>
            <p:cNvSpPr/>
            <p:nvPr/>
          </p:nvSpPr>
          <p:spPr>
            <a:xfrm>
              <a:off x="2759294" y="1404497"/>
              <a:ext cx="73000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با تشکر از شما</a:t>
              </a:r>
              <a:endParaRPr sz="1200" b="1" i="0" u="none" strike="noStrike" cap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9" name="Google Shape;39;p9"/>
            <p:cNvSpPr/>
            <p:nvPr/>
          </p:nvSpPr>
          <p:spPr>
            <a:xfrm>
              <a:off x="1904681" y="1384643"/>
              <a:ext cx="50037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990000"/>
                  </a:solidFill>
                  <a:latin typeface="Times"/>
                  <a:ea typeface="Times"/>
                  <a:cs typeface="Times"/>
                  <a:sym typeface="Times"/>
                </a:rPr>
                <a:t>cảm ơn</a:t>
              </a:r>
              <a:endParaRPr sz="1200" b="1" i="0" u="none" strike="noStrike" cap="none" dirty="0">
                <a:solidFill>
                  <a:srgbClr val="99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0" name="Google Shape;40;p9"/>
            <p:cNvSpPr/>
            <p:nvPr/>
          </p:nvSpPr>
          <p:spPr>
            <a:xfrm>
              <a:off x="1188029" y="1690274"/>
              <a:ext cx="4752988" cy="784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4500" b="1" i="0" u="none" strike="noStrike" cap="none">
                  <a:solidFill>
                    <a:srgbClr val="000099"/>
                  </a:solidFill>
                  <a:latin typeface="Georgia"/>
                  <a:ea typeface="Georgia"/>
                  <a:cs typeface="Georgia"/>
                  <a:sym typeface="Georgia"/>
                </a:rPr>
                <a:t>Thank You</a:t>
              </a:r>
              <a:endParaRPr sz="4500" b="1" i="0" u="none" strike="noStrike" cap="none" dirty="0">
                <a:solidFill>
                  <a:srgbClr val="000099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1" name="Google Shape;41;p9"/>
            <p:cNvSpPr/>
            <p:nvPr/>
          </p:nvSpPr>
          <p:spPr>
            <a:xfrm>
              <a:off x="3407400" y="2704887"/>
              <a:ext cx="644842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A3A3E0"/>
                  </a:solidFill>
                  <a:latin typeface="Sigmar One"/>
                  <a:ea typeface="Sigmar One"/>
                  <a:cs typeface="Sigmar One"/>
                  <a:sym typeface="Sigmar One"/>
                </a:rPr>
                <a:t>Gracias</a:t>
              </a:r>
              <a:endParaRPr sz="1200" b="1" i="0" u="none" strike="noStrike" cap="none" dirty="0">
                <a:solidFill>
                  <a:srgbClr val="A3A3E0"/>
                </a:solidFill>
                <a:latin typeface="Sigmar One"/>
                <a:ea typeface="Sigmar One"/>
                <a:cs typeface="Sigmar One"/>
                <a:sym typeface="Sigmar One"/>
              </a:endParaRPr>
            </a:p>
          </p:txBody>
        </p:sp>
        <p:sp>
          <p:nvSpPr>
            <p:cNvPr id="42" name="Google Shape;42;p9"/>
            <p:cNvSpPr/>
            <p:nvPr/>
          </p:nvSpPr>
          <p:spPr>
            <a:xfrm>
              <a:off x="3881534" y="1381429"/>
              <a:ext cx="708033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0" i="0" u="none" strike="noStrike" cap="none">
                  <a:solidFill>
                    <a:srgbClr val="00FF00"/>
                  </a:solidFill>
                  <a:latin typeface="Bell MT"/>
                  <a:ea typeface="Bell MT"/>
                  <a:cs typeface="Bell MT"/>
                  <a:sym typeface="Bell MT"/>
                </a:rPr>
                <a:t>Dziękujemy</a:t>
              </a:r>
              <a:endParaRPr sz="1200" b="0" i="0" u="none" strike="noStrike" cap="none" dirty="0">
                <a:solidFill>
                  <a:srgbClr val="00FF00"/>
                </a:solidFill>
                <a:latin typeface="Bell MT"/>
                <a:ea typeface="Bell MT"/>
                <a:cs typeface="Bell MT"/>
                <a:sym typeface="Bell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99891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6" descr="A picture containing object, indoor, microscope, tab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53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0165" y="165100"/>
            <a:ext cx="5981836" cy="65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6"/>
          <p:cNvSpPr txBox="1">
            <a:spLocks noGrp="1"/>
          </p:cNvSpPr>
          <p:nvPr>
            <p:ph type="ctrTitle"/>
          </p:nvPr>
        </p:nvSpPr>
        <p:spPr>
          <a:xfrm>
            <a:off x="6955533" y="1530141"/>
            <a:ext cx="4499868" cy="212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16" name="Google Shape;16;p6"/>
          <p:cNvSpPr txBox="1">
            <a:spLocks noGrp="1"/>
          </p:cNvSpPr>
          <p:nvPr>
            <p:ph type="body" idx="1"/>
          </p:nvPr>
        </p:nvSpPr>
        <p:spPr>
          <a:xfrm>
            <a:off x="6955533" y="6001898"/>
            <a:ext cx="1751689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22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2"/>
          </p:nvPr>
        </p:nvSpPr>
        <p:spPr>
          <a:xfrm>
            <a:off x="6955533" y="4548291"/>
            <a:ext cx="403244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body" idx="3"/>
          </p:nvPr>
        </p:nvSpPr>
        <p:spPr>
          <a:xfrm>
            <a:off x="6955533" y="3892675"/>
            <a:ext cx="403244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body" idx="4"/>
          </p:nvPr>
        </p:nvSpPr>
        <p:spPr>
          <a:xfrm>
            <a:off x="6955533" y="5233523"/>
            <a:ext cx="4032448" cy="56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0" name="Google Shape;20;p6" descr="A picture containing object, draw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07861" y="856831"/>
            <a:ext cx="960284" cy="3143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56259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_Back Cover">
  <p:cSld name="6_Back Cov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/>
          <p:nvPr/>
        </p:nvSpPr>
        <p:spPr>
          <a:xfrm>
            <a:off x="6214347" y="2660915"/>
            <a:ext cx="262764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3087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THANK YOU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16"/>
          <p:cNvSpPr/>
          <p:nvPr/>
        </p:nvSpPr>
        <p:spPr>
          <a:xfrm>
            <a:off x="6282105" y="3782579"/>
            <a:ext cx="2611612" cy="3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Arial"/>
              <a:buNone/>
              <a:tabLst/>
              <a:defRPr/>
            </a:pPr>
            <a:r>
              <a:rPr kumimoji="0" lang="en-US" sz="1467" b="0" i="0" u="none" strike="noStrike" kern="0" cap="none" spc="0" normalizeH="0" baseline="0" noProof="0" dirty="0">
                <a:ln>
                  <a:noFill/>
                </a:ln>
                <a:solidFill>
                  <a:srgbClr val="003087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www.a-star.edu.sg/SIMTech</a:t>
            </a:r>
            <a:endParaRPr kumimoji="0" sz="1467" b="0" i="0" u="none" strike="noStrike" kern="0" cap="none" spc="0" normalizeH="0" baseline="0" noProof="0" dirty="0">
              <a:ln>
                <a:noFill/>
              </a:ln>
              <a:solidFill>
                <a:srgbClr val="003087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0" name="Google Shape;30;p16"/>
          <p:cNvCxnSpPr/>
          <p:nvPr/>
        </p:nvCxnSpPr>
        <p:spPr>
          <a:xfrm>
            <a:off x="6384032" y="3717032"/>
            <a:ext cx="2400267" cy="0"/>
          </a:xfrm>
          <a:prstGeom prst="straightConnector1">
            <a:avLst/>
          </a:prstGeom>
          <a:noFill/>
          <a:ln w="9525" cap="flat" cmpd="sng">
            <a:solidFill>
              <a:srgbClr val="00308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1" name="Google Shape;3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4032" y="531923"/>
            <a:ext cx="2496277" cy="688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picture containing object, drawing&#10;&#10;Description automatically generated">
            <a:extLst>
              <a:ext uri="{FF2B5EF4-FFF2-40B4-BE49-F238E27FC236}">
                <a16:creationId xmlns:a16="http://schemas.microsoft.com/office/drawing/2014/main" id="{05B6D922-7DE1-9643-AD89-0409C64C65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365" y="6409622"/>
            <a:ext cx="936104" cy="30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33459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ing only" preserve="1">
  <p:cSld name="Heading 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825501" y="188640"/>
            <a:ext cx="11366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3A28ED-75AE-BBB7-FEA8-067FC7310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613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18156-33C5-4EE2-BFCC-50E9C725F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321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5554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 preserve="1">
  <p:cSld name="2_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32"/>
          <p:cNvGrpSpPr/>
          <p:nvPr/>
        </p:nvGrpSpPr>
        <p:grpSpPr>
          <a:xfrm>
            <a:off x="2438401" y="2057401"/>
            <a:ext cx="7006957" cy="1995518"/>
            <a:chOff x="854653" y="1145908"/>
            <a:chExt cx="5255232" cy="1994978"/>
          </a:xfrm>
        </p:grpSpPr>
        <p:sp>
          <p:nvSpPr>
            <p:cNvPr id="52" name="Google Shape;52;p32"/>
            <p:cNvSpPr/>
            <p:nvPr/>
          </p:nvSpPr>
          <p:spPr>
            <a:xfrm>
              <a:off x="2698193" y="1145908"/>
              <a:ext cx="1320903" cy="3230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500" b="1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ขอขอบคุณคุณ</a:t>
              </a:r>
              <a:endParaRPr sz="1500" b="1" i="0" u="none" strike="noStrike" cap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3" name="Google Shape;53;p32"/>
            <p:cNvSpPr/>
            <p:nvPr/>
          </p:nvSpPr>
          <p:spPr>
            <a:xfrm>
              <a:off x="3062839" y="1596088"/>
              <a:ext cx="576986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6699"/>
                  </a:solidFill>
                  <a:latin typeface="Times"/>
                  <a:ea typeface="Times"/>
                  <a:cs typeface="Times"/>
                  <a:sym typeface="Times"/>
                </a:rPr>
                <a:t>Cпасибо</a:t>
              </a:r>
              <a:endParaRPr sz="1200" b="1" i="0" u="none" strike="noStrike" cap="none" dirty="0">
                <a:solidFill>
                  <a:srgbClr val="006699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4" name="Google Shape;54;p32"/>
            <p:cNvSpPr/>
            <p:nvPr/>
          </p:nvSpPr>
          <p:spPr>
            <a:xfrm>
              <a:off x="2274029" y="2702273"/>
              <a:ext cx="369333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FF0000"/>
                  </a:solidFill>
                  <a:latin typeface="Times"/>
                  <a:ea typeface="Times"/>
                  <a:cs typeface="Times"/>
                  <a:sym typeface="Times"/>
                </a:rPr>
                <a:t>谢谢</a:t>
              </a:r>
              <a:endParaRPr sz="1200" b="1" i="0" u="none" strike="noStrike" cap="none" dirty="0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5" name="Google Shape;55;p32"/>
            <p:cNvSpPr/>
            <p:nvPr/>
          </p:nvSpPr>
          <p:spPr>
            <a:xfrm>
              <a:off x="3819396" y="1576827"/>
              <a:ext cx="940404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D6ECEE"/>
                  </a:solidFill>
                  <a:latin typeface="Georgia"/>
                  <a:ea typeface="Georgia"/>
                  <a:cs typeface="Georgia"/>
                  <a:sym typeface="Georgia"/>
                </a:rPr>
                <a:t>Terima Kasih</a:t>
              </a:r>
              <a:endParaRPr sz="1200" b="1" i="0" u="none" strike="noStrike" cap="none" dirty="0">
                <a:solidFill>
                  <a:srgbClr val="D6ECEE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6" name="Google Shape;56;p32"/>
            <p:cNvSpPr/>
            <p:nvPr/>
          </p:nvSpPr>
          <p:spPr>
            <a:xfrm>
              <a:off x="2870866" y="2887039"/>
              <a:ext cx="600166" cy="253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050" b="1" i="0" u="none" strike="noStrike" cap="non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Salamat</a:t>
              </a:r>
              <a:endParaRPr dirty="0"/>
            </a:p>
          </p:txBody>
        </p:sp>
        <p:sp>
          <p:nvSpPr>
            <p:cNvPr id="57" name="Google Shape;57;p32"/>
            <p:cNvSpPr/>
            <p:nvPr/>
          </p:nvSpPr>
          <p:spPr>
            <a:xfrm>
              <a:off x="2796360" y="2689037"/>
              <a:ext cx="434255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B0F0"/>
                  </a:solidFill>
                  <a:latin typeface="Times"/>
                  <a:ea typeface="Times"/>
                  <a:cs typeface="Times"/>
                  <a:sym typeface="Times"/>
                </a:rPr>
                <a:t>Kiitos</a:t>
              </a:r>
              <a:endParaRPr sz="1200" b="1" i="0" u="none" strike="noStrike" cap="none" dirty="0">
                <a:solidFill>
                  <a:srgbClr val="00B0F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8" name="Google Shape;58;p32"/>
            <p:cNvSpPr/>
            <p:nvPr/>
          </p:nvSpPr>
          <p:spPr>
            <a:xfrm>
              <a:off x="854653" y="2042657"/>
              <a:ext cx="319271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Merci</a:t>
              </a:r>
              <a:endParaRPr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2"/>
            <p:cNvSpPr/>
            <p:nvPr/>
          </p:nvSpPr>
          <p:spPr>
            <a:xfrm>
              <a:off x="2772358" y="2458415"/>
              <a:ext cx="430648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7030A0"/>
                  </a:solidFill>
                  <a:latin typeface="Arial"/>
                  <a:ea typeface="Arial"/>
                  <a:cs typeface="Arial"/>
                  <a:sym typeface="Arial"/>
                </a:rPr>
                <a:t>Danke</a:t>
              </a:r>
              <a:endParaRPr sz="1200" b="1" i="0" u="none" strike="noStrike" cap="none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32"/>
            <p:cNvSpPr/>
            <p:nvPr/>
          </p:nvSpPr>
          <p:spPr>
            <a:xfrm>
              <a:off x="1344492" y="1600301"/>
              <a:ext cx="189005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6600FF"/>
                  </a:solidFill>
                  <a:latin typeface="Times"/>
                  <a:ea typeface="Times"/>
                  <a:cs typeface="Times"/>
                  <a:sym typeface="Times"/>
                </a:rPr>
                <a:t>शुक्रिया</a:t>
              </a:r>
              <a:endParaRPr sz="1200" b="1" i="0" u="none" strike="noStrike" cap="none" dirty="0">
                <a:solidFill>
                  <a:srgbClr val="6600FF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1" name="Google Shape;61;p32"/>
            <p:cNvSpPr/>
            <p:nvPr/>
          </p:nvSpPr>
          <p:spPr>
            <a:xfrm>
              <a:off x="1989264" y="1562178"/>
              <a:ext cx="650661" cy="369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 b="1" i="0" u="none" strike="noStrike" cap="none">
                  <a:solidFill>
                    <a:srgbClr val="33CC33"/>
                  </a:solidFill>
                  <a:latin typeface="Arabic Typesetting"/>
                  <a:ea typeface="Arabic Typesetting"/>
                  <a:cs typeface="Arabic Typesetting"/>
                  <a:sym typeface="Arabic Typesetting"/>
                </a:rPr>
                <a:t>Köszönöm</a:t>
              </a:r>
              <a:endParaRPr sz="1800" b="1" i="0" u="none" strike="noStrike" cap="none" dirty="0">
                <a:solidFill>
                  <a:srgbClr val="33CC33"/>
                </a:solidFill>
                <a:latin typeface="Arabic Typesetting"/>
                <a:ea typeface="Arabic Typesetting"/>
                <a:cs typeface="Arabic Typesetting"/>
                <a:sym typeface="Arabic Typesetting"/>
              </a:endParaRPr>
            </a:p>
          </p:txBody>
        </p:sp>
        <p:sp>
          <p:nvSpPr>
            <p:cNvPr id="62" name="Google Shape;62;p32"/>
            <p:cNvSpPr/>
            <p:nvPr/>
          </p:nvSpPr>
          <p:spPr>
            <a:xfrm>
              <a:off x="5489280" y="2077159"/>
              <a:ext cx="620605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66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ありがとう</a:t>
              </a:r>
              <a:endParaRPr sz="1200" b="1" i="0" u="none" strike="noStrike" cap="none" dirty="0">
                <a:solidFill>
                  <a:srgbClr val="0066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63" name="Google Shape;63;p32"/>
            <p:cNvSpPr/>
            <p:nvPr/>
          </p:nvSpPr>
          <p:spPr>
            <a:xfrm>
              <a:off x="3507022" y="2463949"/>
              <a:ext cx="703560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222268"/>
                  </a:solidFill>
                  <a:latin typeface="Batang"/>
                  <a:ea typeface="Batang"/>
                  <a:cs typeface="Batang"/>
                  <a:sym typeface="Batang"/>
                </a:rPr>
                <a:t>감사합니다</a:t>
              </a:r>
              <a:endParaRPr sz="1200" b="1" i="0" u="none" strike="noStrike" cap="none" dirty="0">
                <a:solidFill>
                  <a:srgbClr val="222268"/>
                </a:solidFill>
                <a:latin typeface="Batang"/>
                <a:ea typeface="Batang"/>
                <a:cs typeface="Batang"/>
                <a:sym typeface="Batang"/>
              </a:endParaRPr>
            </a:p>
          </p:txBody>
        </p:sp>
        <p:sp>
          <p:nvSpPr>
            <p:cNvPr id="64" name="Google Shape;64;p32"/>
            <p:cNvSpPr/>
            <p:nvPr/>
          </p:nvSpPr>
          <p:spPr>
            <a:xfrm>
              <a:off x="4698781" y="2447497"/>
              <a:ext cx="517210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339966"/>
                  </a:solidFill>
                  <a:latin typeface="Times"/>
                  <a:ea typeface="Times"/>
                  <a:cs typeface="Times"/>
                  <a:sym typeface="Times"/>
                </a:rPr>
                <a:t>நன்றி</a:t>
              </a:r>
              <a:endParaRPr sz="1200" b="1" i="0" u="none" strike="noStrike" cap="none" dirty="0">
                <a:solidFill>
                  <a:srgbClr val="339966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5" name="Google Shape;65;p32"/>
            <p:cNvSpPr/>
            <p:nvPr/>
          </p:nvSpPr>
          <p:spPr>
            <a:xfrm>
              <a:off x="1293259" y="2491229"/>
              <a:ext cx="969258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72BFC5"/>
                  </a:solidFill>
                  <a:latin typeface="Times"/>
                  <a:ea typeface="Times"/>
                  <a:cs typeface="Times"/>
                  <a:sym typeface="Times"/>
                </a:rPr>
                <a:t>তোমাকে ধন্যবাদ</a:t>
              </a:r>
              <a:endParaRPr sz="1200" b="1" i="0" u="none" strike="noStrike" cap="none" dirty="0">
                <a:solidFill>
                  <a:srgbClr val="72BFC5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6" name="Google Shape;66;p32"/>
            <p:cNvSpPr/>
            <p:nvPr/>
          </p:nvSpPr>
          <p:spPr>
            <a:xfrm>
              <a:off x="2759294" y="1404497"/>
              <a:ext cx="73000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با تشکر از شما</a:t>
              </a:r>
              <a:endParaRPr sz="1200" b="1" i="0" u="none" strike="noStrike" cap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7" name="Google Shape;67;p32"/>
            <p:cNvSpPr/>
            <p:nvPr/>
          </p:nvSpPr>
          <p:spPr>
            <a:xfrm>
              <a:off x="1904681" y="1384643"/>
              <a:ext cx="50037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990000"/>
                  </a:solidFill>
                  <a:latin typeface="Times"/>
                  <a:ea typeface="Times"/>
                  <a:cs typeface="Times"/>
                  <a:sym typeface="Times"/>
                </a:rPr>
                <a:t>cảm ơn</a:t>
              </a:r>
              <a:endParaRPr sz="1200" b="1" i="0" u="none" strike="noStrike" cap="none" dirty="0">
                <a:solidFill>
                  <a:srgbClr val="99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8" name="Google Shape;68;p32"/>
            <p:cNvSpPr/>
            <p:nvPr/>
          </p:nvSpPr>
          <p:spPr>
            <a:xfrm>
              <a:off x="1188029" y="1690274"/>
              <a:ext cx="4752988" cy="784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4500" b="1" i="0" u="none" strike="noStrike" cap="none">
                  <a:solidFill>
                    <a:srgbClr val="000099"/>
                  </a:solidFill>
                  <a:latin typeface="Georgia"/>
                  <a:ea typeface="Georgia"/>
                  <a:cs typeface="Georgia"/>
                  <a:sym typeface="Georgia"/>
                </a:rPr>
                <a:t>Thank You</a:t>
              </a:r>
              <a:endParaRPr sz="4500" b="1" i="0" u="none" strike="noStrike" cap="none" dirty="0">
                <a:solidFill>
                  <a:srgbClr val="000099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9" name="Google Shape;69;p32"/>
            <p:cNvSpPr/>
            <p:nvPr/>
          </p:nvSpPr>
          <p:spPr>
            <a:xfrm>
              <a:off x="3407400" y="2704887"/>
              <a:ext cx="644842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A3A3E0"/>
                  </a:solidFill>
                  <a:latin typeface="Sigmar One"/>
                  <a:ea typeface="Sigmar One"/>
                  <a:cs typeface="Sigmar One"/>
                  <a:sym typeface="Sigmar One"/>
                </a:rPr>
                <a:t>Gracias</a:t>
              </a:r>
              <a:endParaRPr sz="1200" b="1" i="0" u="none" strike="noStrike" cap="none" dirty="0">
                <a:solidFill>
                  <a:srgbClr val="A3A3E0"/>
                </a:solidFill>
                <a:latin typeface="Sigmar One"/>
                <a:ea typeface="Sigmar One"/>
                <a:cs typeface="Sigmar One"/>
                <a:sym typeface="Sigmar One"/>
              </a:endParaRPr>
            </a:p>
          </p:txBody>
        </p:sp>
        <p:sp>
          <p:nvSpPr>
            <p:cNvPr id="70" name="Google Shape;70;p32"/>
            <p:cNvSpPr/>
            <p:nvPr/>
          </p:nvSpPr>
          <p:spPr>
            <a:xfrm>
              <a:off x="3881534" y="1381429"/>
              <a:ext cx="708033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0" i="0" u="none" strike="noStrike" cap="none">
                  <a:solidFill>
                    <a:srgbClr val="00FF00"/>
                  </a:solidFill>
                  <a:latin typeface="Bell MT"/>
                  <a:ea typeface="Bell MT"/>
                  <a:cs typeface="Bell MT"/>
                  <a:sym typeface="Bell MT"/>
                </a:rPr>
                <a:t>Dziękujemy</a:t>
              </a:r>
              <a:endParaRPr sz="1200" b="0" i="0" u="none" strike="noStrike" cap="none" dirty="0">
                <a:solidFill>
                  <a:srgbClr val="00FF00"/>
                </a:solidFill>
                <a:latin typeface="Bell MT"/>
                <a:ea typeface="Bell MT"/>
                <a:cs typeface="Bell MT"/>
                <a:sym typeface="Bell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3180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 preserve="1">
  <p:cSld name="1_Title Slid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3"/>
          <p:cNvSpPr txBox="1">
            <a:spLocks noGrp="1"/>
          </p:cNvSpPr>
          <p:nvPr>
            <p:ph type="ctrTitle"/>
          </p:nvPr>
        </p:nvSpPr>
        <p:spPr>
          <a:xfrm>
            <a:off x="3657600" y="1219200"/>
            <a:ext cx="8331200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73" name="Google Shape;73;p33"/>
          <p:cNvSpPr txBox="1">
            <a:spLocks noGrp="1"/>
          </p:cNvSpPr>
          <p:nvPr>
            <p:ph type="subTitle" idx="1"/>
          </p:nvPr>
        </p:nvSpPr>
        <p:spPr>
          <a:xfrm>
            <a:off x="3657600" y="4267200"/>
            <a:ext cx="83312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33"/>
          <p:cNvSpPr txBox="1">
            <a:spLocks noGrp="1"/>
          </p:cNvSpPr>
          <p:nvPr>
            <p:ph type="dt" idx="10"/>
          </p:nvPr>
        </p:nvSpPr>
        <p:spPr>
          <a:xfrm>
            <a:off x="9552517" y="55563"/>
            <a:ext cx="2540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1534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2_Title Slid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0935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preserve="1">
  <p:cSld name="Title and Content 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99414c149_3_172"/>
          <p:cNvSpPr/>
          <p:nvPr/>
        </p:nvSpPr>
        <p:spPr>
          <a:xfrm>
            <a:off x="0" y="6459538"/>
            <a:ext cx="12192000" cy="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de-DE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Copyright © Singapore Institute of Manufacturing Technology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de-DE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Rights Reserved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g899414c149_3_1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499100"/>
            <a:ext cx="2349500" cy="13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g899414c149_3_1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7000" y="5918200"/>
            <a:ext cx="1752603" cy="595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2842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4FE13-4AFC-D4B9-8D33-AC35C7B12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232742-D6E7-79E7-4605-FF151F9B10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DA09E-E912-94FB-4159-9D4A90C6D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D58FA-BBE4-A77A-725C-D8C16C925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B235E-C3B9-B880-52BB-DA0FF67FB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98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" descr="AStar_Powerpoint_Image Template05.jp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0" y="0"/>
            <a:ext cx="82832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3"/>
          <p:cNvSpPr txBox="1"/>
          <p:nvPr/>
        </p:nvSpPr>
        <p:spPr>
          <a:xfrm>
            <a:off x="2135560" y="6543898"/>
            <a:ext cx="7920880" cy="31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ctr" rtl="0">
              <a:lnSpc>
                <a:spcPct val="8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de-DE" sz="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Copyright © Singapore Institute of Manufacturing Technology</a:t>
            </a:r>
            <a:endParaRPr dirty="0"/>
          </a:p>
          <a:p>
            <a:pPr marL="0" marR="0" lvl="0" indent="0" algn="ctr" rtl="0">
              <a:lnSpc>
                <a:spcPct val="825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de-DE" sz="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All Rights Reserved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3DE1AE-7D08-6F51-E84F-1FB9E0487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613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18156-33C5-4EE2-BFCC-50E9C725F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54852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4ECE56-3D96-61C9-01DA-26B422121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ED47B-6298-540A-1BBD-EB6208152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53395-C324-A701-C8E0-46A8D5DE22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E06F26-1AAA-41A6-8481-D790CE879AF9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0872B-A41B-B5EF-DB8E-C4616B9CCA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C2E72-2F88-70E5-8CE3-F3E3125C8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03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io.code.org/s/oceans/lessons/1/levels/8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io.code.org/s/oceans/lessons/1/levels/8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3SBRtILjPI" TargetMode="External"/><Relationship Id="rId2" Type="http://schemas.openxmlformats.org/officeDocument/2006/relationships/hyperlink" Target="https://roboflow.com/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pytao@SIMTech.a-star.edu.s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ooniverse.org/projects/meredithspalmer/snapshot-mountain-zebra/classify?reload=0&amp;workflow=11445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hyperlink" Target="https://www.zooniverse.org/projects/meredithspalmer/snapshot-mountain-zebra/about/research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HbwOetbmb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hat.openai.com/auth/login?next=%2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HbwOetbmb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2hXG8v8p0K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io.code.org/s/oceans/lessons/1/levels/2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2mRoFNm22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io.code.org/s/oceans/lessons/1/levels/6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g4c1g3COf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_-E36V73VO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3200400" y="1219200"/>
            <a:ext cx="868628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endParaRPr sz="36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4648200" y="3429000"/>
            <a:ext cx="19479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6596100" y="1519978"/>
            <a:ext cx="5265420" cy="2645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400" dirty="0"/>
              <a:t>How to Teach Computers to Recognize Things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S1: What, Why, How</a:t>
            </a:r>
            <a:endParaRPr lang="en-SG" sz="2400" dirty="0"/>
          </a:p>
        </p:txBody>
      </p:sp>
      <p:sp>
        <p:nvSpPr>
          <p:cNvPr id="92" name="Google Shape;92;p1"/>
          <p:cNvSpPr txBox="1">
            <a:spLocks noGrp="1"/>
          </p:cNvSpPr>
          <p:nvPr>
            <p:ph type="body" idx="2"/>
          </p:nvPr>
        </p:nvSpPr>
        <p:spPr>
          <a:xfrm>
            <a:off x="6955532" y="4650842"/>
            <a:ext cx="4287855" cy="1018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30"/>
              <a:buFont typeface="Open Sans"/>
              <a:buNone/>
            </a:pPr>
            <a:r>
              <a:rPr lang="en-US" altLang="zh-CN" dirty="0"/>
              <a:t>Dr. </a:t>
            </a:r>
            <a:r>
              <a:rPr lang="de-DE" dirty="0"/>
              <a:t>Du Pengfei</a:t>
            </a:r>
          </a:p>
          <a:p>
            <a:pPr marL="0" lvl="0" indent="0">
              <a:lnSpc>
                <a:spcPct val="90000"/>
              </a:lnSpc>
              <a:spcBef>
                <a:spcPts val="0"/>
              </a:spcBef>
              <a:buSzPts val="1530"/>
            </a:pPr>
            <a:r>
              <a:rPr lang="de-DE" dirty="0"/>
              <a:t>CPPS/DMD</a:t>
            </a:r>
          </a:p>
          <a:p>
            <a:pPr marL="0" lvl="0" indent="0">
              <a:lnSpc>
                <a:spcPct val="90000"/>
              </a:lnSpc>
              <a:spcBef>
                <a:spcPts val="0"/>
              </a:spcBef>
              <a:buSzPts val="1530"/>
            </a:pPr>
            <a:endParaRPr lang="de-DE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30"/>
              <a:buFont typeface="Open Sans"/>
              <a:buNone/>
            </a:pPr>
            <a:endParaRPr dirty="0"/>
          </a:p>
        </p:txBody>
      </p:sp>
      <p:sp>
        <p:nvSpPr>
          <p:cNvPr id="94" name="Google Shape;94;p1"/>
          <p:cNvSpPr txBox="1">
            <a:spLocks noGrp="1"/>
          </p:cNvSpPr>
          <p:nvPr>
            <p:ph type="body" idx="4"/>
          </p:nvPr>
        </p:nvSpPr>
        <p:spPr>
          <a:xfrm>
            <a:off x="6955532" y="5590757"/>
            <a:ext cx="4032448" cy="56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rPr lang="en-US" dirty="0"/>
              <a:t>13 July </a:t>
            </a:r>
            <a:r>
              <a:rPr lang="en-US" altLang="zh-CN" dirty="0"/>
              <a:t>2023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Extension: </a:t>
            </a:r>
            <a:r>
              <a:rPr lang="en-US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Teach A.I. a new word (L8) (15 min)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86BF54-C719-20FB-AFDF-BDF794720F07}"/>
              </a:ext>
            </a:extLst>
          </p:cNvPr>
          <p:cNvSpPr txBox="1"/>
          <p:nvPr/>
        </p:nvSpPr>
        <p:spPr>
          <a:xfrm>
            <a:off x="914400" y="104954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https://studio.code.org/s/oceans/lessons/1/levels/8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72B3C1-5903-79C9-427A-F64503405F35}"/>
              </a:ext>
            </a:extLst>
          </p:cNvPr>
          <p:cNvSpPr txBox="1"/>
          <p:nvPr/>
        </p:nvSpPr>
        <p:spPr>
          <a:xfrm>
            <a:off x="914400" y="3429000"/>
            <a:ext cx="10821880" cy="1889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Each student to label 30 images, then iterate the testing results with next one’s 30 more annotations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consistently label things correctly should see </a:t>
            </a:r>
            <a:r>
              <a:rPr lang="en-US" sz="2000" b="1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 ocean full of different types of sea creatures, without much (or any) other objects.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D72E6E-B430-ACB0-95F2-7D306299C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623" y="2239271"/>
            <a:ext cx="493395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B25F4B-8A3E-F677-DA44-EF9674E370DB}"/>
              </a:ext>
            </a:extLst>
          </p:cNvPr>
          <p:cNvSpPr txBox="1"/>
          <p:nvPr/>
        </p:nvSpPr>
        <p:spPr>
          <a:xfrm>
            <a:off x="1045623" y="1694836"/>
            <a:ext cx="8116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Subject word needs our understanding and reasoning!</a:t>
            </a:r>
          </a:p>
        </p:txBody>
      </p:sp>
    </p:spTree>
    <p:extLst>
      <p:ext uri="{BB962C8B-B14F-4D97-AF65-F5344CB8AC3E}">
        <p14:creationId xmlns:p14="http://schemas.microsoft.com/office/powerpoint/2010/main" val="2312398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Extension: </a:t>
            </a:r>
            <a:r>
              <a:rPr lang="en-US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Teach A.I. a new word (L8)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29EDBA-3578-350F-D3B0-3673283C24EF}"/>
              </a:ext>
            </a:extLst>
          </p:cNvPr>
          <p:cNvSpPr txBox="1"/>
          <p:nvPr/>
        </p:nvSpPr>
        <p:spPr>
          <a:xfrm>
            <a:off x="914400" y="2271378"/>
            <a:ext cx="10821880" cy="504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Celebrate with our certificates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86BF54-C719-20FB-AFDF-BDF794720F07}"/>
              </a:ext>
            </a:extLst>
          </p:cNvPr>
          <p:cNvSpPr txBox="1"/>
          <p:nvPr/>
        </p:nvSpPr>
        <p:spPr>
          <a:xfrm>
            <a:off x="914400" y="104954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https://studio.code.org/s/oceans/lessons/1/levels/8</a:t>
            </a:r>
            <a:r>
              <a:rPr lang="en-US" dirty="0"/>
              <a:t> </a:t>
            </a:r>
          </a:p>
        </p:txBody>
      </p:sp>
      <p:pic>
        <p:nvPicPr>
          <p:cNvPr id="1026" name="Picture 2" descr="Certificate for Pengfei">
            <a:extLst>
              <a:ext uri="{FF2B5EF4-FFF2-40B4-BE49-F238E27FC236}">
                <a16:creationId xmlns:a16="http://schemas.microsoft.com/office/drawing/2014/main" id="{CBFBFDAD-57CE-892E-D7EF-0723F13E2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428" y="2926218"/>
            <a:ext cx="4413143" cy="310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625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5EA70-B2D9-9856-A0B7-CC3EA2AEA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 Preparation: Learning about Annotation </a:t>
            </a:r>
            <a:r>
              <a:rPr lang="en-US" dirty="0" err="1"/>
              <a:t>Roboflow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37FE0C-0211-F869-7FC3-14CE8C947E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C127C6-F45B-AE7D-EC8B-1DE7DF7F7E32}"/>
              </a:ext>
            </a:extLst>
          </p:cNvPr>
          <p:cNvSpPr txBox="1"/>
          <p:nvPr/>
        </p:nvSpPr>
        <p:spPr>
          <a:xfrm>
            <a:off x="994177" y="1088823"/>
            <a:ext cx="2761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https://roboflow.com/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600EA9-1ABE-F423-68F0-EE72D3F83AF1}"/>
              </a:ext>
            </a:extLst>
          </p:cNvPr>
          <p:cNvSpPr txBox="1"/>
          <p:nvPr/>
        </p:nvSpPr>
        <p:spPr>
          <a:xfrm>
            <a:off x="994177" y="182612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https://www.youtube.com/watch?v=a3SBRtILjPI</a:t>
            </a:r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1EC8F3-DEE6-ADBB-2C08-64EA1969BF29}"/>
              </a:ext>
            </a:extLst>
          </p:cNvPr>
          <p:cNvSpPr txBox="1"/>
          <p:nvPr/>
        </p:nvSpPr>
        <p:spPr>
          <a:xfrm>
            <a:off x="994177" y="2694557"/>
            <a:ext cx="105823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Training A.I. in Our real-world:</a:t>
            </a:r>
          </a:p>
          <a:p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Capture </a:t>
            </a:r>
            <a:r>
              <a:rPr lang="zh-CN" alt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→ </a:t>
            </a:r>
            <a:r>
              <a:rPr lang="en-US" altLang="zh-C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Annotation           </a:t>
            </a:r>
            <a:r>
              <a:rPr lang="zh-CN" alt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→        </a:t>
            </a:r>
            <a:r>
              <a:rPr lang="en-US" altLang="zh-CN" b="1" dirty="0">
                <a:solidFill>
                  <a:srgbClr val="4BACC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Training</a:t>
            </a:r>
            <a:r>
              <a:rPr lang="en-US" altLang="zh-C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</a:t>
            </a:r>
            <a:r>
              <a:rPr lang="zh-CN" alt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→      </a:t>
            </a:r>
            <a:r>
              <a:rPr lang="en-US" altLang="zh-CN" b="1" dirty="0">
                <a:solidFill>
                  <a:srgbClr val="9BBB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BA954-5E75-BB33-C1D9-B24AFD01C57F}"/>
              </a:ext>
            </a:extLst>
          </p:cNvPr>
          <p:cNvSpPr/>
          <p:nvPr/>
        </p:nvSpPr>
        <p:spPr>
          <a:xfrm>
            <a:off x="1464694" y="3375735"/>
            <a:ext cx="3524556" cy="585926"/>
          </a:xfrm>
          <a:prstGeom prst="rect">
            <a:avLst/>
          </a:prstGeom>
          <a:noFill/>
          <a:ln>
            <a:solidFill>
              <a:srgbClr val="031E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1A9570F-76FE-DCED-DC29-69C13587EFAB}"/>
              </a:ext>
            </a:extLst>
          </p:cNvPr>
          <p:cNvSpPr/>
          <p:nvPr/>
        </p:nvSpPr>
        <p:spPr>
          <a:xfrm>
            <a:off x="1464694" y="4856087"/>
            <a:ext cx="3524556" cy="5859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Teacher preparing textbooks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278DB4E-0A40-A593-C289-42D2F97DB1EA}"/>
              </a:ext>
            </a:extLst>
          </p:cNvPr>
          <p:cNvSpPr/>
          <p:nvPr/>
        </p:nvSpPr>
        <p:spPr>
          <a:xfrm>
            <a:off x="5788241" y="4856087"/>
            <a:ext cx="1944331" cy="58592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attending class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2463F11-C307-A1F4-C04B-A09F490BBDDB}"/>
              </a:ext>
            </a:extLst>
          </p:cNvPr>
          <p:cNvSpPr/>
          <p:nvPr/>
        </p:nvSpPr>
        <p:spPr>
          <a:xfrm>
            <a:off x="8229478" y="4856087"/>
            <a:ext cx="1633613" cy="58592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Examination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8423382-0042-6E5E-61BB-B6AA011AC0B7}"/>
              </a:ext>
            </a:extLst>
          </p:cNvPr>
          <p:cNvSpPr/>
          <p:nvPr/>
        </p:nvSpPr>
        <p:spPr>
          <a:xfrm>
            <a:off x="7803532" y="5030430"/>
            <a:ext cx="354985" cy="2372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30BB71A-54D3-9A34-8C8D-917EC2C5721B}"/>
              </a:ext>
            </a:extLst>
          </p:cNvPr>
          <p:cNvSpPr/>
          <p:nvPr/>
        </p:nvSpPr>
        <p:spPr>
          <a:xfrm>
            <a:off x="5291335" y="5030430"/>
            <a:ext cx="354985" cy="2372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201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5EA70-B2D9-9856-A0B7-CC3EA2AEA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 Preparation: Group Task Selection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37FE0C-0211-F869-7FC3-14CE8C947E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BB1760-B0B5-4911-8971-41177BA1903C}"/>
              </a:ext>
            </a:extLst>
          </p:cNvPr>
          <p:cNvSpPr txBox="1"/>
          <p:nvPr/>
        </p:nvSpPr>
        <p:spPr>
          <a:xfrm>
            <a:off x="825501" y="1154097"/>
            <a:ext cx="6250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A. Person Protection Equipment (hats, goggles and vests)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828ECB-2159-D864-97C6-AD2931A99E7E}"/>
              </a:ext>
            </a:extLst>
          </p:cNvPr>
          <p:cNvSpPr txBox="1"/>
          <p:nvPr/>
        </p:nvSpPr>
        <p:spPr>
          <a:xfrm>
            <a:off x="825502" y="3741057"/>
            <a:ext cx="3187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C. Coins (5 cents, 1 dollar and 50 cents, etc.)</a:t>
            </a:r>
          </a:p>
        </p:txBody>
      </p:sp>
      <p:pic>
        <p:nvPicPr>
          <p:cNvPr id="4098" name="Picture 2" descr="Set of 30 Smallest and Different Coins from All Over The World : Amazon.sg:  Toys">
            <a:extLst>
              <a:ext uri="{FF2B5EF4-FFF2-40B4-BE49-F238E27FC236}">
                <a16:creationId xmlns:a16="http://schemas.microsoft.com/office/drawing/2014/main" id="{D43EE16B-B35F-0326-D77A-F0B580E31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91" y="4529672"/>
            <a:ext cx="23336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he Best Safety Glasses for Construction Workers (Including Goggles and  Side Shields)">
            <a:extLst>
              <a:ext uri="{FF2B5EF4-FFF2-40B4-BE49-F238E27FC236}">
                <a16:creationId xmlns:a16="http://schemas.microsoft.com/office/drawing/2014/main" id="{56C2B445-3419-F600-9D7C-5B34947D0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35" y="1523429"/>
            <a:ext cx="2333625" cy="155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0D7C2C-4AA3-1ACC-134F-2451B8D76C8A}"/>
              </a:ext>
            </a:extLst>
          </p:cNvPr>
          <p:cNvSpPr txBox="1"/>
          <p:nvPr/>
        </p:nvSpPr>
        <p:spPr>
          <a:xfrm>
            <a:off x="7282887" y="1154097"/>
            <a:ext cx="4554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B. Recyclables (Cans, Bottles,  etc.)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7D08D3-55F3-A880-C882-33B1D49EF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887" y="1558029"/>
            <a:ext cx="4028104" cy="2017306"/>
          </a:xfrm>
          <a:prstGeom prst="rect">
            <a:avLst/>
          </a:prstGeom>
        </p:spPr>
      </p:pic>
      <p:pic>
        <p:nvPicPr>
          <p:cNvPr id="4102" name="Picture 6" descr="Do Pedestrians Always Have the Right-of-Way in Arizona?">
            <a:extLst>
              <a:ext uri="{FF2B5EF4-FFF2-40B4-BE49-F238E27FC236}">
                <a16:creationId xmlns:a16="http://schemas.microsoft.com/office/drawing/2014/main" id="{942904B2-480B-E953-496C-2520B5A67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332" y="4234649"/>
            <a:ext cx="2946171" cy="225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E07337-2C84-C04D-D984-70150A2BDD7F}"/>
              </a:ext>
            </a:extLst>
          </p:cNvPr>
          <p:cNvSpPr txBox="1"/>
          <p:nvPr/>
        </p:nvSpPr>
        <p:spPr>
          <a:xfrm>
            <a:off x="4123555" y="3741057"/>
            <a:ext cx="294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D. Pedestrians and Cars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89DBFA-28BC-C95F-B2A5-A2235D8C3345}"/>
              </a:ext>
            </a:extLst>
          </p:cNvPr>
          <p:cNvSpPr txBox="1"/>
          <p:nvPr/>
        </p:nvSpPr>
        <p:spPr>
          <a:xfrm>
            <a:off x="7540242" y="3741057"/>
            <a:ext cx="294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 Flowers and Plants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6ED5370-5BB3-E4A5-DA43-368BA74945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2965" y="4080200"/>
            <a:ext cx="3871473" cy="241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18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5EA70-B2D9-9856-A0B7-CC3EA2AEA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 Preparation: Group Task Selection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37FE0C-0211-F869-7FC3-14CE8C947E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104B06-C065-7E8C-90F4-055D7FCD27DB}"/>
              </a:ext>
            </a:extLst>
          </p:cNvPr>
          <p:cNvSpPr txBox="1"/>
          <p:nvPr/>
        </p:nvSpPr>
        <p:spPr>
          <a:xfrm>
            <a:off x="1609697" y="2351782"/>
            <a:ext cx="81823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collection Online and Offline,</a:t>
            </a:r>
          </a:p>
          <a:p>
            <a:endParaRPr lang="en-US" sz="3200" b="1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3200" b="1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Let’s Start with Online Pictures First!!</a:t>
            </a:r>
          </a:p>
        </p:txBody>
      </p:sp>
    </p:spTree>
    <p:extLst>
      <p:ext uri="{BB962C8B-B14F-4D97-AF65-F5344CB8AC3E}">
        <p14:creationId xmlns:p14="http://schemas.microsoft.com/office/powerpoint/2010/main" val="1754346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3;p9"/>
          <p:cNvSpPr txBox="1"/>
          <p:nvPr/>
        </p:nvSpPr>
        <p:spPr>
          <a:xfrm>
            <a:off x="5866545" y="5764660"/>
            <a:ext cx="622613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1" i="0" u="none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Contact: </a:t>
            </a:r>
            <a:r>
              <a:rPr lang="de-DE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Du Pengfei</a:t>
            </a:r>
            <a:r>
              <a:rPr lang="de-DE" sz="1600" b="1" i="0" u="none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1" i="0" u="sng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  <a:hlinkClick r:id="rId3"/>
              </a:rPr>
              <a:t>du_pengfei@SIMTech.a-star.edu.sg</a:t>
            </a:r>
            <a:r>
              <a:rPr lang="de-DE" sz="1600" b="1" i="0" u="none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  <a:endParaRPr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Extension: </a:t>
            </a:r>
            <a:r>
              <a:rPr lang="en-US" dirty="0"/>
              <a:t>Help Classify Animals at Mountain Zebra National Park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86BF54-C719-20FB-AFDF-BDF794720F07}"/>
              </a:ext>
            </a:extLst>
          </p:cNvPr>
          <p:cNvSpPr txBox="1"/>
          <p:nvPr/>
        </p:nvSpPr>
        <p:spPr>
          <a:xfrm>
            <a:off x="914400" y="1049543"/>
            <a:ext cx="107153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https://www.zooniverse.org/projects/meredithspalmer/snapshot-mountain-zebra/classify?reload=0&amp;workflow=11445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52A952-1BFC-217A-E2F6-C1B2B8611856}"/>
              </a:ext>
            </a:extLst>
          </p:cNvPr>
          <p:cNvSpPr txBox="1"/>
          <p:nvPr/>
        </p:nvSpPr>
        <p:spPr>
          <a:xfrm>
            <a:off x="914400" y="2047787"/>
            <a:ext cx="5734975" cy="37875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000" b="0" i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just"/>
            <a:r>
              <a:rPr lang="en-US" sz="1800" dirty="0"/>
              <a:t>Help Classify Animals at Mountain Zebra National Park</a:t>
            </a:r>
          </a:p>
          <a:p>
            <a:pPr algn="just"/>
            <a:r>
              <a:rPr lang="en-US" sz="1800" dirty="0"/>
              <a:t>Snapshot Safari has placed hundreds of hidden cameras across southern Africa, capturing millions of images of beautiful and rare animals. </a:t>
            </a:r>
          </a:p>
          <a:p>
            <a:pPr algn="just"/>
            <a:r>
              <a:rPr lang="en-US" sz="1800" dirty="0"/>
              <a:t>Students can help protect the endangered Cape Mountain Zebra by classifying the different animals in these images. You can read about the project </a:t>
            </a:r>
            <a:r>
              <a:rPr lang="en-US" sz="1800" dirty="0">
                <a:hlinkClick r:id="rId4"/>
              </a:rPr>
              <a:t>here</a:t>
            </a:r>
            <a:r>
              <a:rPr lang="en-US" sz="1800" dirty="0"/>
              <a:t> or click below to give it a try!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50215E-9246-DAA0-05AF-0C51D25A3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182" y="2271893"/>
            <a:ext cx="5215081" cy="338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618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Agenda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29EDBA-3578-350F-D3B0-3673283C24EF}"/>
              </a:ext>
            </a:extLst>
          </p:cNvPr>
          <p:cNvSpPr txBox="1"/>
          <p:nvPr/>
        </p:nvSpPr>
        <p:spPr>
          <a:xfrm>
            <a:off x="1003054" y="850950"/>
            <a:ext cx="1082188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 half: Warm-up and A.I. Training Game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969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Second half: Preparing For Our Real A.I. Training Projects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6202F88-2723-A7EE-6280-C1F788841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945" y="1317423"/>
            <a:ext cx="4710097" cy="264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CD350F-6EA0-62EA-EE2E-6BF8935FB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112" y="4636602"/>
            <a:ext cx="3857857" cy="187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53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Warm UP: </a:t>
            </a:r>
            <a:r>
              <a:rPr lang="en-US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Machine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29EDBA-3578-350F-D3B0-3673283C24EF}"/>
              </a:ext>
            </a:extLst>
          </p:cNvPr>
          <p:cNvSpPr txBox="1"/>
          <p:nvPr/>
        </p:nvSpPr>
        <p:spPr>
          <a:xfrm>
            <a:off x="914400" y="2351276"/>
            <a:ext cx="10821880" cy="3636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Quick Share-out: Where have you seen or experienced artificial intelligence in your lives?</a:t>
            </a:r>
          </a:p>
          <a:p>
            <a:pPr algn="l"/>
            <a:endParaRPr lang="en-US" sz="20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Examples from the video include: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email filters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auto-complete text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video recommendation systems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voice recognition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translation apps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digital assistants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Image/video recognition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2A14A-37B7-6448-CB12-35CEF137FD75}"/>
              </a:ext>
            </a:extLst>
          </p:cNvPr>
          <p:cNvSpPr txBox="1"/>
          <p:nvPr/>
        </p:nvSpPr>
        <p:spPr>
          <a:xfrm>
            <a:off x="914400" y="8797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https://www.youtube.com/watch?v=KHbwOetbmbs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8FAE72-EDA0-826A-B877-80B9853F996C}"/>
              </a:ext>
            </a:extLst>
          </p:cNvPr>
          <p:cNvSpPr txBox="1"/>
          <p:nvPr/>
        </p:nvSpPr>
        <p:spPr>
          <a:xfrm>
            <a:off x="1022773" y="1523999"/>
            <a:ext cx="5073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 (Artificial Intelligence) == Machine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F9E579-E076-8241-2377-73D1549F3B59}"/>
              </a:ext>
            </a:extLst>
          </p:cNvPr>
          <p:cNvSpPr txBox="1"/>
          <p:nvPr/>
        </p:nvSpPr>
        <p:spPr>
          <a:xfrm>
            <a:off x="3559386" y="51832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https://chat.openai.com/auth/login?next=%2F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21377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Warm UP: </a:t>
            </a:r>
            <a:r>
              <a:rPr lang="en-US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Machine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29EDBA-3578-350F-D3B0-3673283C24EF}"/>
              </a:ext>
            </a:extLst>
          </p:cNvPr>
          <p:cNvSpPr txBox="1"/>
          <p:nvPr/>
        </p:nvSpPr>
        <p:spPr>
          <a:xfrm>
            <a:off x="914400" y="2351276"/>
            <a:ext cx="10821880" cy="3636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Quick Share-out: Where have you seen or experienced artificial intelligence in your lives?</a:t>
            </a:r>
          </a:p>
          <a:p>
            <a:pPr algn="l"/>
            <a:endParaRPr lang="en-US" sz="20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Examples from the video include: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email filters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auto-complete text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video recommendation systems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voice recognition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translation apps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digital assistants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Image/video recognition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2A14A-37B7-6448-CB12-35CEF137FD75}"/>
              </a:ext>
            </a:extLst>
          </p:cNvPr>
          <p:cNvSpPr txBox="1"/>
          <p:nvPr/>
        </p:nvSpPr>
        <p:spPr>
          <a:xfrm>
            <a:off x="914400" y="8797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https://www.youtube.com/watch?v=KHbwOetbmbs</a:t>
            </a:r>
            <a:r>
              <a:rPr lang="en-US" dirty="0"/>
              <a:t>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D245DD8-29BD-F130-C634-798D51831253}"/>
              </a:ext>
            </a:extLst>
          </p:cNvPr>
          <p:cNvSpPr/>
          <p:nvPr/>
        </p:nvSpPr>
        <p:spPr>
          <a:xfrm>
            <a:off x="1253067" y="5520267"/>
            <a:ext cx="3522133" cy="457996"/>
          </a:xfrm>
          <a:prstGeom prst="roundRect">
            <a:avLst/>
          </a:prstGeom>
          <a:noFill/>
          <a:ln>
            <a:solidFill>
              <a:srgbClr val="031E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F29AD6-DDA4-BFC8-F9CB-DE8BFA793C7B}"/>
              </a:ext>
            </a:extLst>
          </p:cNvPr>
          <p:cNvSpPr txBox="1"/>
          <p:nvPr/>
        </p:nvSpPr>
        <p:spPr>
          <a:xfrm>
            <a:off x="1022773" y="1523999"/>
            <a:ext cx="5073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 (Artificial Intelligence) ==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095397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Warm UP: </a:t>
            </a:r>
            <a:r>
              <a:rPr lang="en-US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Machine Learning in Computer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29EDBA-3578-350F-D3B0-3673283C24EF}"/>
              </a:ext>
            </a:extLst>
          </p:cNvPr>
          <p:cNvSpPr txBox="1"/>
          <p:nvPr/>
        </p:nvSpPr>
        <p:spPr>
          <a:xfrm>
            <a:off x="914400" y="2351276"/>
            <a:ext cx="1082188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Quick Share-out: </a:t>
            </a:r>
          </a:p>
          <a:p>
            <a:pPr algn="l"/>
            <a:endParaRPr lang="en-US" sz="2000" b="0" i="0" dirty="0">
              <a:solidFill>
                <a:srgbClr val="696969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computers see our world?</a:t>
            </a:r>
          </a:p>
          <a:p>
            <a:endParaRPr lang="en-US" sz="2000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Pixels (Numerical), Features, </a:t>
            </a:r>
          </a:p>
          <a:p>
            <a:endParaRPr lang="en-US" sz="2000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is training?</a:t>
            </a:r>
            <a:endParaRPr lang="en-US" sz="2000" dirty="0"/>
          </a:p>
          <a:p>
            <a:pPr algn="l"/>
            <a:endParaRPr lang="en-US" sz="2000" b="0" i="0" dirty="0">
              <a:solidFill>
                <a:srgbClr val="696969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US" sz="2000" dirty="0">
                <a:solidFill>
                  <a:srgbClr val="6969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Learning Process == Keep Finding Proper </a:t>
            </a: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</a:t>
            </a:r>
            <a:r>
              <a:rPr lang="en-US" sz="2000" dirty="0">
                <a:solidFill>
                  <a:srgbClr val="6969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Targets</a:t>
            </a:r>
          </a:p>
          <a:p>
            <a:pPr algn="l"/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algn="l"/>
            <a:endParaRPr lang="en-US" sz="20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FBBF39-1021-CDD3-CBE0-67087CEF07CA}"/>
              </a:ext>
            </a:extLst>
          </p:cNvPr>
          <p:cNvSpPr txBox="1"/>
          <p:nvPr/>
        </p:nvSpPr>
        <p:spPr>
          <a:xfrm>
            <a:off x="914400" y="1014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https://www.youtube.com/watch?v=2hXG8v8p0KM</a:t>
            </a:r>
            <a:r>
              <a:rPr lang="en-US" dirty="0"/>
              <a:t> </a:t>
            </a:r>
          </a:p>
        </p:txBody>
      </p:sp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385B2C5-E46E-59CF-88AE-F80CE0818E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219" y="1755383"/>
            <a:ext cx="7037034" cy="374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79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Hands on: </a:t>
            </a:r>
            <a:r>
              <a:rPr lang="en-US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 A.I. to clean the ocean (L1~4) (15 min)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29EDBA-3578-350F-D3B0-3673283C24EF}"/>
              </a:ext>
            </a:extLst>
          </p:cNvPr>
          <p:cNvSpPr txBox="1"/>
          <p:nvPr/>
        </p:nvSpPr>
        <p:spPr>
          <a:xfrm>
            <a:off x="914400" y="3540883"/>
            <a:ext cx="10821880" cy="1889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Each student to label 30 images, then iterate the testing results with next one’s 30 more annotations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consistently label things correctly should see </a:t>
            </a:r>
            <a:r>
              <a:rPr lang="en-US" sz="2000" b="1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 ocean full of different types of sea creatures, without much (or any) other objects.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EEBC74-2B11-A240-8562-8A1F61022427}"/>
              </a:ext>
            </a:extLst>
          </p:cNvPr>
          <p:cNvSpPr txBox="1"/>
          <p:nvPr/>
        </p:nvSpPr>
        <p:spPr>
          <a:xfrm>
            <a:off x="914400" y="1243526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https://studio.code.org/s/oceans/lessons/1/levels/2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DC6F4E-29FF-41FF-60D7-505998729A50}"/>
              </a:ext>
            </a:extLst>
          </p:cNvPr>
          <p:cNvSpPr txBox="1"/>
          <p:nvPr/>
        </p:nvSpPr>
        <p:spPr>
          <a:xfrm>
            <a:off x="914400" y="1981986"/>
            <a:ext cx="10821880" cy="966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A.I. needs us to train and teach them!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6969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are the teachers of robots, and A.I.</a:t>
            </a:r>
            <a:endParaRPr lang="en-US" sz="2000" b="1" i="0" dirty="0">
              <a:solidFill>
                <a:srgbClr val="696969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697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Hands on: </a:t>
            </a:r>
            <a:r>
              <a:rPr lang="en-US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 Data and Bias (L5)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29EDBA-3578-350F-D3B0-3673283C24EF}"/>
              </a:ext>
            </a:extLst>
          </p:cNvPr>
          <p:cNvSpPr txBox="1"/>
          <p:nvPr/>
        </p:nvSpPr>
        <p:spPr>
          <a:xfrm>
            <a:off x="914400" y="2271378"/>
            <a:ext cx="10821880" cy="966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Quick Share-out: How well did A.I. do? How do you think it decided what to include in the ocean?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0585E7-208F-DCE1-AC49-DB5000B1EE5B}"/>
              </a:ext>
            </a:extLst>
          </p:cNvPr>
          <p:cNvSpPr txBox="1"/>
          <p:nvPr/>
        </p:nvSpPr>
        <p:spPr>
          <a:xfrm>
            <a:off x="914400" y="111389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https://www.youtube.com/watch?v=x2mRoFNm22g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5E1E3C-F117-95D6-E6F7-F249FF8E9B76}"/>
              </a:ext>
            </a:extLst>
          </p:cNvPr>
          <p:cNvSpPr txBox="1"/>
          <p:nvPr/>
        </p:nvSpPr>
        <p:spPr>
          <a:xfrm>
            <a:off x="914400" y="3782296"/>
            <a:ext cx="57172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000" b="0" i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altLang="zh-CN" dirty="0"/>
              <a:t>Data is Code!!</a:t>
            </a:r>
          </a:p>
          <a:p>
            <a:r>
              <a:rPr lang="en-US" altLang="zh-CN" dirty="0"/>
              <a:t>A.I. only learns what we taught 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0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Extension: </a:t>
            </a:r>
            <a:r>
              <a:rPr lang="en-US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Using Training Data for Types of Fish (L6) (15 min)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86BF54-C719-20FB-AFDF-BDF794720F07}"/>
              </a:ext>
            </a:extLst>
          </p:cNvPr>
          <p:cNvSpPr txBox="1"/>
          <p:nvPr/>
        </p:nvSpPr>
        <p:spPr>
          <a:xfrm>
            <a:off x="914400" y="104954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https://studio.code.org/s/oceans/lessons/1/levels/6</a:t>
            </a:r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11D1A-D2E8-6281-8B7A-8185723B23B2}"/>
              </a:ext>
            </a:extLst>
          </p:cNvPr>
          <p:cNvSpPr txBox="1"/>
          <p:nvPr/>
        </p:nvSpPr>
        <p:spPr>
          <a:xfrm>
            <a:off x="914400" y="2351276"/>
            <a:ext cx="10821880" cy="1428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Each student to label 30 images, then iterate the testing results with next one’s 30 more annotations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consistently label things correctly should tell </a:t>
            </a:r>
            <a:r>
              <a:rPr lang="en-US" sz="2000" b="1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different types of fish. </a:t>
            </a:r>
          </a:p>
        </p:txBody>
      </p:sp>
    </p:spTree>
    <p:extLst>
      <p:ext uri="{BB962C8B-B14F-4D97-AF65-F5344CB8AC3E}">
        <p14:creationId xmlns:p14="http://schemas.microsoft.com/office/powerpoint/2010/main" val="3093565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Wrap UP: </a:t>
            </a:r>
            <a:r>
              <a:rPr lang="en-US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A.I. Impact on Society (L7)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29EDBA-3578-350F-D3B0-3673283C24EF}"/>
              </a:ext>
            </a:extLst>
          </p:cNvPr>
          <p:cNvSpPr txBox="1"/>
          <p:nvPr/>
        </p:nvSpPr>
        <p:spPr>
          <a:xfrm>
            <a:off x="914400" y="1666276"/>
            <a:ext cx="10821880" cy="1428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Helvetica" panose="020B0604020202020204" pitchFamily="34" charset="0"/>
              </a:rPr>
              <a:t>Artificial intelligence systems learn from the data we give it, but that data could be opinion-based or biased.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696969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0585E7-208F-DCE1-AC49-DB5000B1EE5B}"/>
              </a:ext>
            </a:extLst>
          </p:cNvPr>
          <p:cNvSpPr txBox="1"/>
          <p:nvPr/>
        </p:nvSpPr>
        <p:spPr>
          <a:xfrm>
            <a:off x="914400" y="111389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https://www.youtube.com/watch?v=ng4c1g3COfs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5E1E3C-F117-95D6-E6F7-F249FF8E9B76}"/>
              </a:ext>
            </a:extLst>
          </p:cNvPr>
          <p:cNvSpPr txBox="1"/>
          <p:nvPr/>
        </p:nvSpPr>
        <p:spPr>
          <a:xfrm>
            <a:off x="914400" y="3550513"/>
            <a:ext cx="10821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696969"/>
                </a:solidFill>
                <a:effectLst/>
                <a:latin typeface="Helvetica" panose="020B0604020202020204" pitchFamily="34" charset="0"/>
              </a:rPr>
              <a:t>Think of a time where machine learning might have got something wrong in the real world?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95B05E-4CF6-F67A-1E5A-688516F07E7B}"/>
              </a:ext>
            </a:extLst>
          </p:cNvPr>
          <p:cNvSpPr txBox="1"/>
          <p:nvPr/>
        </p:nvSpPr>
        <p:spPr>
          <a:xfrm>
            <a:off x="914400" y="458659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https://www.youtube.com/watch?v=_-E36V73VOg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05834621"/>
      </p:ext>
    </p:extLst>
  </p:cSld>
  <p:clrMapOvr>
    <a:masterClrMapping/>
  </p:clrMapOvr>
</p:sld>
</file>

<file path=ppt/theme/theme1.xml><?xml version="1.0" encoding="utf-8"?>
<a:theme xmlns:a="http://schemas.openxmlformats.org/drawingml/2006/main" name="ASTAR2020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984</TotalTime>
  <Words>1076</Words>
  <Application>Microsoft Office PowerPoint</Application>
  <PresentationFormat>Widescreen</PresentationFormat>
  <Paragraphs>149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34" baseType="lpstr">
      <vt:lpstr>Batang</vt:lpstr>
      <vt:lpstr>Gill Sans</vt:lpstr>
      <vt:lpstr>Sigmar One</vt:lpstr>
      <vt:lpstr>Arabic Typesetting</vt:lpstr>
      <vt:lpstr>Arial</vt:lpstr>
      <vt:lpstr>Arial Black</vt:lpstr>
      <vt:lpstr>Bell MT</vt:lpstr>
      <vt:lpstr>Calibri</vt:lpstr>
      <vt:lpstr>Calibri Light</vt:lpstr>
      <vt:lpstr>Georgia</vt:lpstr>
      <vt:lpstr>Helvetica</vt:lpstr>
      <vt:lpstr>Open Sans</vt:lpstr>
      <vt:lpstr>Rockwell</vt:lpstr>
      <vt:lpstr>Times</vt:lpstr>
      <vt:lpstr>Verdana</vt:lpstr>
      <vt:lpstr>Wingdings</vt:lpstr>
      <vt:lpstr>ASTAR2020</vt:lpstr>
      <vt:lpstr>Office Theme</vt:lpstr>
      <vt:lpstr>How to Teach Computers to Recognize Things  S1: What, Why, How</vt:lpstr>
      <vt:lpstr>Agenda</vt:lpstr>
      <vt:lpstr>Warm UP: Machine Learning</vt:lpstr>
      <vt:lpstr>Warm UP: Machine Learning</vt:lpstr>
      <vt:lpstr>Warm UP: Machine Learning in Computer Vision</vt:lpstr>
      <vt:lpstr>Hands on: Train A.I. to clean the ocean (L1~4) (15 min)</vt:lpstr>
      <vt:lpstr>Hands on: Train Data and Bias (L5)</vt:lpstr>
      <vt:lpstr>Extension: Using Training Data for Types of Fish (L6) (15 min)</vt:lpstr>
      <vt:lpstr>Wrap UP: A.I. Impact on Society (L7)</vt:lpstr>
      <vt:lpstr>Extension: Teach A.I. a new word (L8) (15 min)</vt:lpstr>
      <vt:lpstr>Extension: Teach A.I. a new word (L8)</vt:lpstr>
      <vt:lpstr>S2 Preparation: Learning about Annotation Roboflow</vt:lpstr>
      <vt:lpstr>S2 Preparation: Group Task Selection</vt:lpstr>
      <vt:lpstr>S2 Preparation: Group Task Selection</vt:lpstr>
      <vt:lpstr>PowerPoint Presentation</vt:lpstr>
      <vt:lpstr>Extension: Help Classify Animals at Mountain Zebra National Park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 AI for P6</dc:title>
  <dc:creator>Du Pengfei Dr</dc:creator>
  <cp:lastModifiedBy>Du Pengfei</cp:lastModifiedBy>
  <cp:revision>62</cp:revision>
  <dcterms:created xsi:type="dcterms:W3CDTF">2023-03-22T06:33:31Z</dcterms:created>
  <dcterms:modified xsi:type="dcterms:W3CDTF">2023-07-13T05:32:48Z</dcterms:modified>
</cp:coreProperties>
</file>